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96" r:id="rId1"/>
  </p:sldMasterIdLst>
  <p:sldIdLst>
    <p:sldId id="343" r:id="rId2"/>
    <p:sldId id="289" r:id="rId3"/>
    <p:sldId id="305" r:id="rId4"/>
    <p:sldId id="290" r:id="rId5"/>
    <p:sldId id="306" r:id="rId6"/>
    <p:sldId id="307" r:id="rId7"/>
    <p:sldId id="345" r:id="rId8"/>
    <p:sldId id="257" r:id="rId9"/>
    <p:sldId id="308" r:id="rId10"/>
    <p:sldId id="258" r:id="rId11"/>
    <p:sldId id="266" r:id="rId12"/>
    <p:sldId id="310" r:id="rId13"/>
    <p:sldId id="311" r:id="rId14"/>
    <p:sldId id="259" r:id="rId15"/>
    <p:sldId id="260" r:id="rId16"/>
    <p:sldId id="261" r:id="rId17"/>
    <p:sldId id="346" r:id="rId18"/>
    <p:sldId id="302" r:id="rId19"/>
    <p:sldId id="347" r:id="rId20"/>
    <p:sldId id="270" r:id="rId21"/>
    <p:sldId id="303" r:id="rId22"/>
    <p:sldId id="313" r:id="rId23"/>
    <p:sldId id="312" r:id="rId24"/>
    <p:sldId id="314" r:id="rId25"/>
    <p:sldId id="294" r:id="rId26"/>
    <p:sldId id="315" r:id="rId27"/>
    <p:sldId id="295" r:id="rId28"/>
    <p:sldId id="316" r:id="rId29"/>
    <p:sldId id="299" r:id="rId30"/>
    <p:sldId id="339" r:id="rId31"/>
    <p:sldId id="318" r:id="rId32"/>
    <p:sldId id="300" r:id="rId33"/>
    <p:sldId id="328" r:id="rId34"/>
    <p:sldId id="329" r:id="rId35"/>
    <p:sldId id="323" r:id="rId36"/>
    <p:sldId id="324" r:id="rId37"/>
    <p:sldId id="326" r:id="rId38"/>
    <p:sldId id="330" r:id="rId39"/>
    <p:sldId id="327" r:id="rId40"/>
    <p:sldId id="331" r:id="rId41"/>
    <p:sldId id="344" r:id="rId42"/>
    <p:sldId id="340" r:id="rId43"/>
    <p:sldId id="273" r:id="rId44"/>
    <p:sldId id="274" r:id="rId45"/>
    <p:sldId id="320" r:id="rId46"/>
    <p:sldId id="275" r:id="rId47"/>
    <p:sldId id="321" r:id="rId48"/>
    <p:sldId id="276" r:id="rId49"/>
    <p:sldId id="332" r:id="rId50"/>
    <p:sldId id="277" r:id="rId51"/>
    <p:sldId id="333" r:id="rId52"/>
    <p:sldId id="296" r:id="rId53"/>
    <p:sldId id="334" r:id="rId54"/>
    <p:sldId id="282" r:id="rId55"/>
    <p:sldId id="335" r:id="rId56"/>
    <p:sldId id="297" r:id="rId57"/>
    <p:sldId id="336" r:id="rId58"/>
    <p:sldId id="283" r:id="rId59"/>
    <p:sldId id="298" r:id="rId60"/>
    <p:sldId id="278" r:id="rId61"/>
    <p:sldId id="337" r:id="rId62"/>
    <p:sldId id="287" r:id="rId63"/>
    <p:sldId id="304" r:id="rId64"/>
    <p:sldId id="338" r:id="rId65"/>
    <p:sldId id="288" r:id="rId6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6904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69556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9077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37554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0971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10130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35998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2355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907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42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3721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7835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781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4080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1319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5091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AE072-3D87-444F-86AF-1C7030F5B3AB}" type="datetimeFigureOut">
              <a:rPr lang="es-CR" smtClean="0"/>
              <a:t>21/6/2023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1707CD-EF67-4BB7-97CB-64D901163F0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9810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97" r:id="rId1"/>
    <p:sldLayoutId id="2147485298" r:id="rId2"/>
    <p:sldLayoutId id="2147485299" r:id="rId3"/>
    <p:sldLayoutId id="2147485300" r:id="rId4"/>
    <p:sldLayoutId id="2147485301" r:id="rId5"/>
    <p:sldLayoutId id="2147485302" r:id="rId6"/>
    <p:sldLayoutId id="2147485303" r:id="rId7"/>
    <p:sldLayoutId id="2147485304" r:id="rId8"/>
    <p:sldLayoutId id="2147485305" r:id="rId9"/>
    <p:sldLayoutId id="2147485306" r:id="rId10"/>
    <p:sldLayoutId id="2147485307" r:id="rId11"/>
    <p:sldLayoutId id="2147485308" r:id="rId12"/>
    <p:sldLayoutId id="2147485309" r:id="rId13"/>
    <p:sldLayoutId id="2147485310" r:id="rId14"/>
    <p:sldLayoutId id="2147485311" r:id="rId15"/>
    <p:sldLayoutId id="21474853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onpinacr@eje.group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17CBF7-B48B-4F43-A0F6-83C2CD3A2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" y="228600"/>
            <a:ext cx="10767060" cy="6309359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endParaRPr lang="es-CR" sz="2600" kern="1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somos dueños de la verdad absoluta y seguramente estaré equivocado en algunos de mis criterios, pero los que resulten erróneos algún fruto dejarán, pues quien los encuentre habrá descubierto otra verdad.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Autor desconocido.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monpinacr@eje.group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s-CR" sz="2600" kern="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Tel. Oficina: 40557500  Celular: 83718524</a:t>
            </a:r>
          </a:p>
          <a:p>
            <a:pPr marL="0" indent="0" algn="just">
              <a:lnSpc>
                <a:spcPct val="200000"/>
              </a:lnSpc>
              <a:buNone/>
            </a:pPr>
            <a:endParaRPr lang="es-CR" sz="2600" kern="1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5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71BA80-0074-4F7D-F1C8-170B2EB01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332" y="216839"/>
            <a:ext cx="5576668" cy="72148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R" sz="4000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Compraventa requisitos:</a:t>
            </a:r>
            <a:r>
              <a:rPr lang="es-CR" sz="3200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CR" sz="3200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24937E-4714-6F31-BCA0-4D0F2334D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926" y="1064058"/>
            <a:ext cx="11582400" cy="5451373"/>
          </a:xfrm>
        </p:spPr>
        <p:txBody>
          <a:bodyPr>
            <a:no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Nace la obligación del vendedor de entregar el objeto contractual y la transmisión del dominio o propiedad del bien.</a:t>
            </a: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(1054, 1049 y 480 civiles.) </a:t>
            </a:r>
            <a:endParaRPr lang="es-CR" sz="26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Emerge la obligación inmediata del comprador de pagar el precio.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Surge la obligación de ambos de firmar la respectiva escritura.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Nace el derecho para el comprador de restitución, cuido y explotación del bien. </a:t>
            </a:r>
          </a:p>
        </p:txBody>
      </p:sp>
    </p:spTree>
    <p:extLst>
      <p:ext uri="{BB962C8B-B14F-4D97-AF65-F5344CB8AC3E}">
        <p14:creationId xmlns:p14="http://schemas.microsoft.com/office/powerpoint/2010/main" val="5545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980200-0CF6-F0DE-4D14-B4EFE2573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252" y="335866"/>
            <a:ext cx="5566748" cy="7274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_tradnl" b="1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Errores que se cometen: </a:t>
            </a:r>
            <a:r>
              <a:rPr lang="es-CR" b="1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CR" b="1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14B9C5-A623-A9B7-79A2-A3CC61B9E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4" y="1153551"/>
            <a:ext cx="12093526" cy="5528603"/>
          </a:xfrm>
        </p:spPr>
        <p:txBody>
          <a:bodyPr numCol="1">
            <a:normAutofit fontScale="250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104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pesar de sus características, se incurre en la confusión entre el precontrato de opción y la </a:t>
            </a: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compraventa. Se aplica mal el 1054.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kumimoji="0" lang="es-CR" sz="104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mezclan los elementos, tergiversando la  función  jurídica  y  socioeconómica de cada modelo.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Firman un documento que no tenían programado en su fuero interno, en sustitución de otro que fue el que realmente tenían proyectado</a:t>
            </a:r>
            <a:r>
              <a:rPr lang="es-ES_tradnl" sz="9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593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848F85-6AF1-4647-A9F6-1CCFDC687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 numCol="1"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Patología negocial con consecuencias económicas a veces graves, para ambos.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Hay discordancia intencional cuando 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declaración de voluntad exteriorizada en la manifestación escrita es diferente al deseo o voluntad real de los contratantes. Quisieron una cosa y manifestaron otra diferente en el contrato.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perjudicado puede demandar por daños y perjuicios al profesional que incurrió en esa mal praxis. </a:t>
            </a:r>
          </a:p>
          <a:p>
            <a:pPr>
              <a:lnSpc>
                <a:spcPct val="220000"/>
              </a:lnSpc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377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556C7B-7715-294D-B0ED-CE895183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76463"/>
            <a:ext cx="11133221" cy="6384758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 existir desconcierto sobre el tipo de negocio acordado, se debe analizar cuál fue la intencionalidad negocial de los contratantes, pues la realidad jurídica ha sido alterada.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Hay nulidad contractual.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nulidad puede ser declarada de oficio. No se hace.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debe demandar la declaratoria de nulidad.</a:t>
            </a:r>
          </a:p>
          <a:p>
            <a:pPr marL="0" indent="0" algn="just">
              <a:lnSpc>
                <a:spcPct val="200000"/>
              </a:lnSpc>
              <a:buClr>
                <a:schemeClr val="tx1"/>
              </a:buClr>
              <a:buSzPct val="100000"/>
              <a:buNone/>
            </a:pPr>
            <a:endParaRPr lang="es-CR" sz="2600" kern="1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9069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99D8D6-4175-0C62-739F-C7C8B6763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" y="0"/>
            <a:ext cx="12012931" cy="677799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 voluntad era llevar a cabo una compraventa pura y simple.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conoce como “discordancia intencional” pero no aplicada a la simulación, sino al error que también se conoce como "disenso" o “disentimiento”.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voluntades de las partes que intervienen en el negocio no son conformes con el objeto sustancial acordado.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Para la solución del caso, el administrador de justicia (juez o árbitro) tendrá que analizar el contenido de las conductas plasmadas en el contrato, frente a la ejecución material del convenio.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6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104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10909D-5D3D-014E-AB49-17ACF9536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" y="137160"/>
            <a:ext cx="11955779" cy="661797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 toma en cuenta la estipulación manifestada</a:t>
            </a: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1009. Emisión y recepción.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Cosa y precio</a:t>
            </a: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CR" sz="26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 1049 del Código Civil</a:t>
            </a: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El 1054 de la promesa.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Los montos pagados</a:t>
            </a: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(entre otros) </a:t>
            </a:r>
            <a:r>
              <a:rPr lang="es-CR" sz="26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para que se tenga por perfeccionado el contrato de compraventa.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También se deberá valorar si se otorga el derecho de posesión.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 de las consecuencias del contrato de opción, no es trasladar la </a:t>
            </a: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posesión del bien.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600" kern="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endParaRPr lang="es-C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705A14-3863-BF26-1A35-75AFB5CB0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2" y="253218"/>
            <a:ext cx="11934678" cy="6307601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opción no tiene efectos reales, sino efectos personales.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transmisión del derecho de posesión es efecto de la compraventa.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debe hacer una relación entre precio y arras.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Principio de </a:t>
            </a: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proporcionalidad</a:t>
            </a:r>
            <a:r>
              <a:rPr lang="es-ES_tradnl" sz="26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Naturaleza del bien y su utilidad.</a:t>
            </a:r>
            <a:r>
              <a:rPr lang="es-ES_tradnl" sz="26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ES_tradnl" sz="2600" kern="100" spc="-15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092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BC3220-56C0-A344-BD35-08097AC2E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00" y="292100"/>
            <a:ext cx="11849100" cy="6210299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Otro factor a valorar para determinar si una figura u otra, es que el plazo estipulado en la opción es para que el optante comprador acepte la oferta de venta. 	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para que éste termine de pagar el precio que fue pactado en abonos.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valora si se pactaron claramente la naturaleza de las arras.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debe tomar en cuenta que se pagan una sola vez al principio.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funcionan como abonos parciales al precio. </a:t>
            </a:r>
            <a:b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ES_tradnl" sz="2600" kern="100" spc="-15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ES_tradnl" sz="2600" kern="100" spc="-15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sz="2600" dirty="0"/>
          </a:p>
        </p:txBody>
      </p:sp>
    </p:spTree>
    <p:extLst>
      <p:ext uri="{BB962C8B-B14F-4D97-AF65-F5344CB8AC3E}">
        <p14:creationId xmlns:p14="http://schemas.microsoft.com/office/powerpoint/2010/main" val="4235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3BF4967-5728-0A4D-AB2A-FCDD71959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699" y="152401"/>
            <a:ext cx="11811001" cy="636270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error se confiere el derecho de posesión al oferente comprador.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error el oferente paga abonos al precio.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negociación no diseña la forma del futuro contrato si el optante llega a aceptar.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están ejecutando cláusulas del contrato definitivo.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 de las consecuencias de la opción no es el disfrute de la tenencia.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ES_tradnl" sz="2600" kern="100" spc="-15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103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CD4942-3875-1E49-B9A0-3EE70766B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292100"/>
            <a:ext cx="11277600" cy="6184899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habitación deviene de la posesión, que solamente se transmite con el contrato de compraventa.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distorsiona la naturaleza de lo programado en la voluntad.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contrato tiene que analizarse, en su contenido y en su posterior ejecución.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conductas pactadas son determinantes.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Periodo vital de la relación.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600" kern="1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054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F9BF90-A6C4-BBB6-0267-03748D7FF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228600"/>
            <a:ext cx="6023610" cy="120982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s-MX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¿Opción o compraventa? </a:t>
            </a:r>
            <a:br>
              <a:rPr lang="es-MX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A</a:t>
            </a:r>
            <a:r>
              <a:rPr lang="es-MX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rtículo 1054</a:t>
            </a:r>
            <a:r>
              <a:rPr lang="es-CR" sz="2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CR" sz="2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CR" sz="2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B87A2A-13ED-EBEF-3BEB-D81A98A57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434" y="1640885"/>
            <a:ext cx="11930966" cy="5090115"/>
          </a:xfrm>
        </p:spPr>
        <p:txBody>
          <a:bodyPr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R" sz="6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“Tanto en el caso de promesa de venta como en el de promesa recíproca de compraventa, la propiedad se trasmite desde el día de la venta y no desde el día de la promesa”.</a:t>
            </a:r>
            <a:endParaRPr kumimoji="0" lang="es-CR" sz="6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914400">
              <a:lnSpc>
                <a:spcPct val="17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6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contrato a que se refiere esta norma, la conocemos como opción.</a:t>
            </a:r>
          </a:p>
          <a:p>
            <a:pPr algn="just" defTabSz="914400">
              <a:lnSpc>
                <a:spcPct val="17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6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propietario unilateralmente hace el ofrecimiento. Unilateralidad</a:t>
            </a:r>
          </a:p>
          <a:p>
            <a:pPr algn="just" defTabSz="914400">
              <a:lnSpc>
                <a:spcPct val="17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6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propietario como el posible comprador se comprometen a llevar a cabo un futuro contrato de adquisición. Bilateralidad.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0392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03F60B-DD6B-F0E8-AEC9-7383BD070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09" y="182880"/>
            <a:ext cx="11859065" cy="6372665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Desde que se acepta la estipulación de venta por parte del comprador, se perfecciona el contrato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venta es perfecta entre las partes, cuando se han puesto de acuerdo en la cosa vendida y el precio de ella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Eso es independientemente de la firma de la escritura.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67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5AB704-7E82-6140-9D7F-994B12FA6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081" y="179835"/>
            <a:ext cx="8467633" cy="157276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CR" sz="40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de mal praxis</a:t>
            </a:r>
            <a:r>
              <a:rPr lang="es-C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CR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R" sz="29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Contrato de Opción de Compraventa de un Inmueble</a:t>
            </a:r>
            <a:r>
              <a:rPr lang="es-C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CR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C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16DB5B-45D0-574E-8288-87831C860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968500"/>
            <a:ext cx="11788273" cy="4889500"/>
          </a:xfrm>
        </p:spPr>
        <p:txBody>
          <a:bodyPr numCol="1"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precio de la compra será de $2.000.000,00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Como arras confirmatorias el oferente comprador pagará una suma mensual de $50.000,00.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oferente comprador se pasará a vivir al inmueble y explotará el negocio que hay en él. 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10000"/>
              </a:lnSpc>
              <a:buClrTx/>
              <a:buSzTx/>
              <a:buFont typeface="Wingdings" pitchFamily="2" charset="2"/>
              <a:buChar char="Ø"/>
              <a:defRPr/>
            </a:pP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lvl="0" indent="-228600" algn="just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30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484464-CB13-7A4C-AF11-0D499FEDF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505" y="0"/>
            <a:ext cx="11726779" cy="6857999"/>
          </a:xfrm>
        </p:spPr>
        <p:txBody>
          <a:bodyPr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plazo de la opción es de 3 años.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compraventa se firmará a los 3 años.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Intereses sobre los saldos de las “arras” del 3.5 junto con el abono.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vencimiento del plazo se habrá cancelado el precio.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autorizan construcciones y remodelaciones.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hicieron por más de $300,00. </a:t>
            </a:r>
          </a:p>
          <a:p>
            <a:pPr marL="0" lvl="0" indent="0" algn="just" defTabSz="914400">
              <a:lnSpc>
                <a:spcPct val="220000"/>
              </a:lnSpc>
              <a:buClrTx/>
              <a:buSzTx/>
              <a:buNone/>
              <a:defRPr/>
            </a:pPr>
            <a:endParaRPr lang="es-CR" sz="2400" kern="5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185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DBE747-742A-3E4C-B07C-864948C16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4" y="304800"/>
            <a:ext cx="11613815" cy="6350000"/>
          </a:xfrm>
        </p:spPr>
        <p:txBody>
          <a:bodyPr numCol="1"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Cada año deberá abonar a las arras la cantidad de $300.000,00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segundo año deberá pagar arras adicionales por $500.000,00.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pactaron otros pagos.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Descuento del 10% por anticipar los pagos.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Pago de impuestos por parte del oferente comprador.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Nuevo patrono de los peones y el jardinero.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506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5589BE-B3D2-D34E-9CC8-90881C5E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79" y="272717"/>
            <a:ext cx="11646568" cy="6272462"/>
          </a:xfrm>
        </p:spPr>
        <p:txBody>
          <a:bodyPr/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Resolución contractual de pleno derecho. Doctrina y jurisprudencia.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Había cláusula arbitral.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 esperar ejecución o resolución arbitral .  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Promitente Comprador deberá abandonar la propiedad en el plazo de 3 días naturales contados desde que así se lo solicite la Promitente Vendedora.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prometiente comprador perderá las arras que haya pagado. 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824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E6E03-6F58-362E-03B8-93AD63DA3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1" y="239151"/>
            <a:ext cx="8539089" cy="59084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s-CR" b="1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Obligaciones del oferente comprador: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BC31BD-9363-38DD-1185-FEC1E39F2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9800"/>
            <a:ext cx="12191999" cy="5918200"/>
          </a:xfrm>
        </p:spPr>
        <p:txBody>
          <a:bodyPr numCol="1">
            <a:normAutofit lnSpcReduction="10000"/>
          </a:bodyPr>
          <a:lstStyle/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Limpieza general interna de la casa en su totalidad.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Pintura total de la casa.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Eliminación de plagas.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Arreglar todas las tejas del techo que estén malas.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Arreglar todas las canoas de la casa que estén malas;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s-CR" sz="26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antenimiento a la piscina. Pintura. </a:t>
            </a: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Grietas y otros daños. </a:t>
            </a:r>
            <a:endParaRPr kumimoji="0" lang="es-CR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427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6A6A0B-CDE4-F04A-9ED2-F8FF6A95E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5" y="0"/>
            <a:ext cx="11943470" cy="6858000"/>
          </a:xfrm>
        </p:spPr>
        <p:txBody>
          <a:bodyPr numCol="2"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Mantener en buen estado el vivero.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Pagar la luz, el teléfono, los impuestos nacionales y municipales. 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incumplimiento por una única vez autorizará a la Promitente Vendedora a dar por terminado el contrato de manera inmediata. Pacto comisorio.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 responsabilidad alguna.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Liberar a ambas partes de sus obligaciones.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5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Promitente Comprador abandonará el bien en 3 días naturales, previa solicitud.</a:t>
            </a:r>
            <a:endParaRPr lang="es-CR" sz="2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endParaRPr lang="es-CR" sz="2600" kern="5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329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3AA766-A70A-406C-EE91-BA7D61CE7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02" y="154109"/>
            <a:ext cx="10176803" cy="12435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_tradnl" sz="4000" b="1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Consecuencias de los errores del pacto y de su ejecución:</a:t>
            </a:r>
            <a:r>
              <a:rPr lang="es-CR" b="1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CR" b="1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38FD5B-36E4-2255-DF35-0D4BDEF68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08689"/>
            <a:ext cx="12027877" cy="5249311"/>
          </a:xfrm>
        </p:spPr>
        <p:txBody>
          <a:bodyPr>
            <a:noAutofit/>
          </a:bodyPr>
          <a:lstStyle/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Ya no queda nada pendiente respecto a los comportamientos precontractuales.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Ya no </a:t>
            </a: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 el 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contrato futuro, pues ya se ejecutó.  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compraventa definitiva está perfeccionada, con los efectos jurídicos legales.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Solamente falta firmar la escritura de traspaso. </a:t>
            </a:r>
          </a:p>
        </p:txBody>
      </p:sp>
    </p:spTree>
    <p:extLst>
      <p:ext uri="{BB962C8B-B14F-4D97-AF65-F5344CB8AC3E}">
        <p14:creationId xmlns:p14="http://schemas.microsoft.com/office/powerpoint/2010/main" val="22103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ED4AEF-E351-BD44-90C5-16193913D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32" y="140677"/>
            <a:ext cx="11915335" cy="6717323"/>
          </a:xfrm>
        </p:spPr>
        <p:txBody>
          <a:bodyPr>
            <a:normAutofit/>
          </a:bodyPr>
          <a:lstStyle/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Hay voluntad expresada por ambos en forma tácita.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Lo planeado y querido en la mente de ellos era otra cosa.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En caso de renuencia del vendedor a firmar, está facultado el nuevo propietario a demandar en proceso ordinario al antiguo dueño para que se le obligue a otorgar la escritura de traspaso.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 Las figuras jurídicas no se rigen por el nombre. 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9) Naturaleza intrínseca que de ellas se desprenda, ajustándola a las regulaciones jurídicas establecidas por el ordenamiento.</a:t>
            </a:r>
          </a:p>
          <a:p>
            <a:pPr algn="just" defTabSz="914400">
              <a:lnSpc>
                <a:spcPct val="200000"/>
              </a:lnSpc>
              <a:spcBef>
                <a:spcPts val="0"/>
              </a:spcBef>
              <a:buClrTx/>
              <a:buSzTx/>
              <a:defRPr/>
            </a:pPr>
            <a:endParaRPr lang="es-CR" sz="2400" kern="1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 defTabSz="914400">
              <a:lnSpc>
                <a:spcPct val="2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26074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A22B5A-ACD2-5DE9-67A9-3B2FE43D4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711" y="379193"/>
            <a:ext cx="9768840" cy="7738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Problemas generados por los errores:</a:t>
            </a:r>
            <a:r>
              <a:rPr lang="es-MX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s-MX" dirty="0">
                <a:solidFill>
                  <a:prstClr val="black"/>
                </a:solidFill>
                <a:latin typeface="Calibri" panose="020F0502020204030204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3B16EE-8974-A427-88B9-53B055037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1" y="1294228"/>
            <a:ext cx="11802794" cy="5373858"/>
          </a:xfrm>
        </p:spPr>
        <p:txBody>
          <a:bodyPr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Debido a la pandemia, el adquirente dejó de realizar algunos pagos.</a:t>
            </a:r>
          </a:p>
          <a:p>
            <a:pPr marR="0" lvl="0" algn="just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Cuando incurrió en mora, había pagado casi $680.000,00. Obras.</a:t>
            </a:r>
          </a:p>
          <a:p>
            <a:pPr marR="0" lvl="0" algn="just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empresa oferente vendedora le solicitó que desalojara.</a:t>
            </a:r>
          </a:p>
          <a:p>
            <a:pPr marR="0" lvl="0" algn="just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 prometiente comprador buscó asesoría legal. </a:t>
            </a:r>
          </a:p>
          <a:p>
            <a:pPr marR="0" lvl="0" algn="just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 le aconsejó que no desalojara y esperara la demanda arbitral.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6864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377054-5C4E-884C-819C-B255FF9CF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393896"/>
            <a:ext cx="11631637" cy="6344529"/>
          </a:xfrm>
        </p:spPr>
        <p:txBody>
          <a:bodyPr>
            <a:normAutofit/>
          </a:bodyPr>
          <a:lstStyle/>
          <a:p>
            <a:pPr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el primero, es el propietario quien se compromete a vender a un tercero un bien, por un precio fijado de antemano. Se respeta el plazo.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el segundo ambos sujetos se ofrecen recíprocamente sendos comportamientos futuros. Se ofrece vender y se promete comprar.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ambos casos la finalidad es la realización del contrato definitivo de compraventa.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323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975A9B-B371-6140-AA51-9477A03ED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" y="0"/>
            <a:ext cx="11937999" cy="6858000"/>
          </a:xfrm>
        </p:spPr>
        <p:txBody>
          <a:bodyPr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vendedora presentó la demanda arbitral.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Solicitó que fuera declarado resuelto el contrato de opción.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Pidió el desalojo. Cláusula de pérdida de arras. Costas.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comprador se opuso. Falta de derecho. Contrademandó.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Pidió nulidad del contrato de opción.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lo acordado fue compraventa.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Solicitó condenatoria en costas.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5155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6366E1-EFD9-684A-A2DE-77FEC7D6A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1600"/>
            <a:ext cx="11976100" cy="6553200"/>
          </a:xfrm>
        </p:spPr>
        <p:txBody>
          <a:bodyPr>
            <a:normAutofit fontScale="92500" lnSpcReduction="20000"/>
          </a:bodyPr>
          <a:lstStyle/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actora contestó la contrademanda. 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le quedó más que conciliar. 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esperó ni la celebración de la audiencia preliminar.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aplicaron los pagos hechos como abono al precio.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firmó la compra. Por el saldo se hizo hipoteca.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Costas pagadas por la actora. No quiso demandar al notario.</a:t>
            </a:r>
          </a:p>
          <a:p>
            <a:pPr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EXPEDIENTE CCA –  AD HOC 01 – 21. Confidencialidad.</a:t>
            </a:r>
          </a:p>
          <a:p>
            <a:pPr marL="228600" lvl="0" indent="-228600" algn="just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endParaRPr lang="es-MX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6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4D3D25-DD6C-B21E-CAD1-D006624C4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" y="203982"/>
            <a:ext cx="8108851" cy="61277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Comentarios al contrato mal hecho:</a:t>
            </a:r>
            <a:r>
              <a:rPr lang="es-MX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s-MX" dirty="0">
                <a:solidFill>
                  <a:prstClr val="black"/>
                </a:solidFill>
                <a:latin typeface="Calibri" panose="020F0502020204030204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91A679-C422-B775-C6DC-AE4768BE6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5" y="977900"/>
            <a:ext cx="11521440" cy="5676118"/>
          </a:xfrm>
        </p:spPr>
        <p:txBody>
          <a:bodyPr>
            <a:normAutofit/>
          </a:bodyPr>
          <a:lstStyle/>
          <a:p>
            <a:pPr algn="just" defTabSz="914400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opción firmada tiene discordancia intencional.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Las cláusulas son propias del contrato futuro.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 acordó y se ejecutó un convenio de compraventa</a:t>
            </a: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absolutamente nula por violación de requisitos de validez.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Nunca nació a la vida jurídica la opción.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 compraventa solo le faltaba la firma y formalidades.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defRPr/>
            </a:pPr>
            <a:endParaRPr lang="es-MX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114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744103-5E17-F94B-80CF-740ED002A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393895"/>
            <a:ext cx="11226018" cy="5613009"/>
          </a:xfrm>
        </p:spPr>
        <p:txBody>
          <a:bodyPr>
            <a:normAutofit/>
          </a:bodyPr>
          <a:lstStyle/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Contenía cláusulas abusivas.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Había enriquecimiento sin causa.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MX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partes incurrieron en gastos por mal praxis notarial.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redactor  le puso el nombre de “opción de compraventa de un inmueble”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firma que presentó la demanda también incurrió en error.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8667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43B586-4310-B544-9E5E-D26EE5D0A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675249"/>
            <a:ext cx="10874326" cy="5430129"/>
          </a:xfrm>
        </p:spPr>
        <p:txBody>
          <a:bodyPr/>
          <a:lstStyle/>
          <a:p>
            <a:pPr algn="just">
              <a:lnSpc>
                <a:spcPct val="2000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partes confiaron en el notario y firmaron un documento que contiene cláusulas distintas de las que debe tener una opción. 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cláusulas realmente pertenecen a la compraventa definitiva.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Esto genera confusión, discrepancia y anarquía entre la opción como precontrato preparatorio y el contrato definitivo de compraventa.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091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FA4E55-9470-7012-DCF1-0364A79B9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348" y="215499"/>
            <a:ext cx="5207652" cy="87670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Excepción de nulidad</a:t>
            </a:r>
            <a:endParaRPr lang="es-C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9A033D-80AD-4AF4-6EFF-F4ABD65FD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99" y="1220829"/>
            <a:ext cx="11479236" cy="5224725"/>
          </a:xfrm>
        </p:spPr>
        <p:txBody>
          <a:bodyPr>
            <a:noAutofit/>
          </a:bodyPr>
          <a:lstStyle/>
          <a:p>
            <a:pPr marL="6858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Artículos 835; 843; 1007; 1008 y 1015, todos del Código Civil.</a:t>
            </a:r>
          </a:p>
          <a:p>
            <a:pPr marL="6858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Defensa de nulidad absoluta por inexistencia del negocio jurídico.</a:t>
            </a:r>
          </a:p>
          <a:p>
            <a:pPr marL="6858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precontrato de opción nunca nació, por violación a normas de naturaleza formal y sustancial.</a:t>
            </a:r>
          </a:p>
          <a:p>
            <a:pPr marL="6858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Condiciones esenciales para su existencia. </a:t>
            </a:r>
          </a:p>
          <a:p>
            <a:pPr marL="6858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de ellas, l</a:t>
            </a: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manifestación de voluntad viciada. </a:t>
            </a:r>
          </a:p>
        </p:txBody>
      </p:sp>
    </p:spTree>
    <p:extLst>
      <p:ext uri="{BB962C8B-B14F-4D97-AF65-F5344CB8AC3E}">
        <p14:creationId xmlns:p14="http://schemas.microsoft.com/office/powerpoint/2010/main" val="39427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ABF5DE-5570-6172-9A13-56067B8E6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43" y="392918"/>
            <a:ext cx="10801057" cy="6172982"/>
          </a:xfrm>
        </p:spPr>
        <p:txBody>
          <a:bodyPr>
            <a:noAutofit/>
          </a:bodyPr>
          <a:lstStyle/>
          <a:p>
            <a:pPr marL="800100" indent="-4572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Hubo error, ya que el consentimiento manifestado recayó sobre una especie de contrato diferente al que fue celebrado e impreso en el documento.</a:t>
            </a:r>
            <a:endParaRPr lang="es-CR" sz="2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indent="-4572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negocio jurídico de opción no cumplió con las condiciones esenciales para su formación o para su existencia. </a:t>
            </a:r>
          </a:p>
          <a:p>
            <a:pPr marL="800100" indent="-4572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existe, no tiene valor. </a:t>
            </a:r>
          </a:p>
          <a:p>
            <a:pPr marL="800100" indent="-457200"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ulidad del acto completo, es decir, de todo su clausulado.</a:t>
            </a:r>
            <a:endParaRPr lang="es-CR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32960E-4A8A-B279-8394-024E6CCA4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046" y="1861217"/>
            <a:ext cx="10900377" cy="112113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200000"/>
              </a:lnSpc>
              <a:buClr>
                <a:schemeClr val="tx1"/>
              </a:buClr>
              <a:buSzPct val="100000"/>
              <a:buNone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entencia # 16 Sala Primera, a las 14:45 horas del 13 de abril de 1994. </a:t>
            </a:r>
          </a:p>
          <a:p>
            <a:endParaRPr lang="es-CR" sz="2600" dirty="0"/>
          </a:p>
        </p:txBody>
      </p:sp>
    </p:spTree>
    <p:extLst>
      <p:ext uri="{BB962C8B-B14F-4D97-AF65-F5344CB8AC3E}">
        <p14:creationId xmlns:p14="http://schemas.microsoft.com/office/powerpoint/2010/main" val="11911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1003BB-B470-DC43-AE9D-40C98CE1C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569" y="73465"/>
            <a:ext cx="11816862" cy="642893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Opción. Se pasó a vivir. Escritura para el final. No hizo últimos pagos.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anuló un contrato de opción y se declaró que era de compraventa.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1) En la especie el contrato tuvo efectos reales. 2) Cuando eso sucede no es una opción de venta. 3) Consentimiento de cosa y precio. 4) Se superaron las fases de las ofertas. 5) No queda nada pendiente de aceptación. 6) Precio y forma de pago en abonos.  7) Condenatoria en costas.</a:t>
            </a:r>
          </a:p>
          <a:p>
            <a:endParaRPr lang="es-C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BB6EB68-D43D-8C4B-AE1D-5833A742A1FD}"/>
              </a:ext>
            </a:extLst>
          </p:cNvPr>
          <p:cNvSpPr txBox="1">
            <a:spLocks/>
          </p:cNvSpPr>
          <p:nvPr/>
        </p:nvSpPr>
        <p:spPr>
          <a:xfrm>
            <a:off x="564793" y="694007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9482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47E3D-8EA0-8405-FDDE-F5BC7324C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063" y="1988234"/>
            <a:ext cx="9762977" cy="12895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C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Sentencia # 100 Sala Primera, a las 9:50 horas del 30 de setiembre de 1996. </a:t>
            </a:r>
            <a:br>
              <a:rPr lang="es-C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C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3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2BB7A1-E094-54B5-1FBE-7ED74CFBC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806" y="419100"/>
            <a:ext cx="11410387" cy="5638800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cualquier situación es la aceptación del oferente comprador lo que perfecciona el contrato definitivo de compraventa.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aceptación del oferente comprador es trascendental.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ella se generan </a:t>
            </a: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consecuencias jurídicas previstas por el ordenamiento para el contrato futuro.</a:t>
            </a:r>
          </a:p>
        </p:txBody>
      </p:sp>
    </p:spTree>
    <p:extLst>
      <p:ext uri="{BB962C8B-B14F-4D97-AF65-F5344CB8AC3E}">
        <p14:creationId xmlns:p14="http://schemas.microsoft.com/office/powerpoint/2010/main" val="39812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E9048A-519B-2448-BF02-DD5CDDF45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1" y="98474"/>
            <a:ext cx="11746524" cy="6759525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Mora </a:t>
            </a:r>
            <a:r>
              <a:rPr lang="es-CR" sz="260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Mora</a:t>
            </a: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contra Arias Corrales y otro. Opción.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Efectos reales. Se estableció la forma de pago.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compradora incurrió en mora en el pago de las “arras”.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venció el plazo de la “opción”.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optante vendedor ante el “incumplimiento” vendió la finca a un tercero. </a:t>
            </a:r>
            <a:endParaRPr lang="es-CR" sz="2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Mora demandó para que se anulara la venta al tercero.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Ejecución forzosa a su favor.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911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5A77BF5C-47DE-CA46-A437-044FC34B0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488" y="206375"/>
            <a:ext cx="11612562" cy="6502400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demandado firmará la escritura. Daños y perjuicios.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 lugar en todos sus extremos. Se anuló la venta al tercero.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ordenó al demandado a comparecer ante notario.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Venta de cosa ajena.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tercero afectado perdió lo pagado. Daños y perjuicios. Costas.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dijo en el fallo: “Se cristalizó cuando el optante vendedor recibió lo que llamaron arras, por más de la mitad del precio”.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8047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76E930-F41D-54DE-1F67-CE5FABDE3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580"/>
            <a:ext cx="12100560" cy="672084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“El plazo no era para aceptar la oferta”.</a:t>
            </a:r>
            <a:endParaRPr lang="es-CR" sz="2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“Se dieron efectos reales, no personales”</a:t>
            </a:r>
            <a:endParaRPr lang="es-CR" sz="2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oferente vendedor demandado había opuesto la excepción de caducidad del 1055 civil: Un mes desde que es exigible, caduca. </a:t>
            </a:r>
            <a:endParaRPr lang="es-CR" sz="2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i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“Es procedente si lo convenido era una opción. Pero en compraventa no hay caducidad”. </a:t>
            </a:r>
            <a:endParaRPr lang="es-CR" sz="2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4704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20D9A-941F-B7DD-FDF9-78672D41D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25" y="440788"/>
            <a:ext cx="7711200" cy="67056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CR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OTRO ERROR CON LA GARANTÍA </a:t>
            </a:r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C0E4A4-76E3-14ED-E1E3-E9647F003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00" y="1206500"/>
            <a:ext cx="11696699" cy="5549900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ARTÍCULO 1058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“Las cantidades que con el nombre de señal o arras se suelen entregar en las ventas, se entiende siempre que lo han sido por cuenta del precio y como ratificación del contrato, sin que pueda ninguna de las partes retractarse perdiendo las arras, </a:t>
            </a:r>
            <a:r>
              <a:rPr lang="es-CR" sz="2600" u="sng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salvo que así este expresamente estipulado</a:t>
            </a: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”.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s-CR" sz="2600" dirty="0"/>
          </a:p>
        </p:txBody>
      </p:sp>
    </p:spTree>
    <p:extLst>
      <p:ext uri="{BB962C8B-B14F-4D97-AF65-F5344CB8AC3E}">
        <p14:creationId xmlns:p14="http://schemas.microsoft.com/office/powerpoint/2010/main" val="242961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50BA39-E0E5-4373-D51A-63C4D4B59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2" y="304801"/>
            <a:ext cx="11801313" cy="5969389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“arras” se utilizaban en el Derecho Romano para constatar que el contrato, generalmente de compraventa, era perfecto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eran un medio de sustraerse a las obligaciones derivadas del mismo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Eran una prueba de que había tenido lugar un contrato consensual y formal.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Hubo una transformación de esta institución y llegó a ser una forma de garantía del cumplimiento del contrato.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4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endParaRPr lang="es-CR" sz="18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793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1080AE-6F7F-ED47-9478-53D4C32EA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1957538" cy="685800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Actualmente, en caso de incumplimiento por culpa, la parte infractora las pierde y pasan al contratante fiel, y en caso de infidelidad del receptor de ellas, tiene que devolverlas dobladas, (en principio). 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1058 se refiere únicamente a las arras confirmatorias.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mencionar la posibilidad de que se pacte lo contrario, faculta a las partes para que puedan convenir las otras dos categorías, que regula la doctrina, como son las penales y las penitenciales.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801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B41AD4-1AA9-E0E0-2F5B-CDA548B92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929" y="252585"/>
            <a:ext cx="4493455" cy="73977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R" sz="4000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Las confirmatorias: </a:t>
            </a:r>
            <a:r>
              <a:rPr lang="es-CR" sz="2400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CR" sz="2400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37B4C6-48D9-B6D0-83FD-050B854F1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4901"/>
            <a:ext cx="11887200" cy="5633524"/>
          </a:xfrm>
        </p:spPr>
        <p:txBody>
          <a:bodyPr numCol="1">
            <a:normAutofit fontScale="400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65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Están dirigidas a reforzar la existencia del contrato definitivo.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65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Constituyen una señal de trato o un principio de ejecución.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65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Se abonan al precio del objeto.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65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En caso de incumplimiento del obligado (cualquiera de los dos) facultan al contratante fiel a solicitar la ejecución forzosa del contrato.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</a:pPr>
            <a:endParaRPr lang="es-CR" sz="72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BC5E83-C84C-B54E-901F-FAC20B0A4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51" y="351692"/>
            <a:ext cx="11408898" cy="6175717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Facultan al cumplidor a demandar optativamente su resolución.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En cualquier de los dos casos, podrá cobrarle al incumplidor los daños y perjuicios.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Los daños y perjuicios hay que demostrarlos.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 Son irrelevantes para la fijación de la indemnización, pues ellas no representan la indemnización, sino un abono al precio.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9878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B88E95-683D-4A1F-9635-E86D20975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78" y="196631"/>
            <a:ext cx="3291839" cy="69236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CR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Las penales: </a:t>
            </a:r>
            <a:r>
              <a:rPr lang="es-CR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CR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39C81B-D682-A0F4-5D05-111D1DF57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09" y="1055077"/>
            <a:ext cx="11676185" cy="5162843"/>
          </a:xfrm>
        </p:spPr>
        <p:txBody>
          <a:bodyPr numCol="1">
            <a:normAutofit fontScale="325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80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Están dirigidas también a reforzar la realización del contrato definitivo.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80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Se pacta la pérdida de las arras en caso de incumplimiento como sanción.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80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Constituyen un convenio previo respecto a la cuantificación de los daños y perjuicios ocasionados por el incumplimiento. Ejecución. Resolución.</a:t>
            </a:r>
          </a:p>
          <a:p>
            <a:pPr marL="0" indent="0" algn="just">
              <a:lnSpc>
                <a:spcPct val="220000"/>
              </a:lnSpc>
              <a:buClr>
                <a:schemeClr val="tx1"/>
              </a:buClr>
              <a:buSzPct val="100000"/>
              <a:buNone/>
            </a:pPr>
            <a:endParaRPr lang="es-CR" sz="80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es-CR" sz="1800" kern="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0BD000-A728-5F48-BB58-A31FF1BBE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57" y="379828"/>
            <a:ext cx="11071274" cy="6161649"/>
          </a:xfrm>
        </p:spPr>
        <p:txBody>
          <a:bodyPr>
            <a:normAutofit fontScale="92500"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8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No hay que demostrar esos rubros.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8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Con ellas se cancela al acreedor la indemnización, aunque éste opte por la resolución o la ejecución forzosa del contrato.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8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Es el límite de la reparación.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8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Si se demanda la ejecución, el incumplidor tendrá que pagar el precio completo.</a:t>
            </a:r>
            <a:r>
              <a:rPr lang="es-CR" sz="28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abonan.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8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8) Si hay cumplimiento del contrato hay conversión de su naturaleza..</a:t>
            </a:r>
            <a:endParaRPr lang="es-CR" sz="2800" kern="1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547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B79DAE-1D30-4F45-8AB0-1A929B3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10" y="161779"/>
            <a:ext cx="11662116" cy="6696221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Podemos conceptualizarlo como “</a:t>
            </a: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aquella convención en la cual dos o más personas se comprometen a hacer efectiva en el futuro la conclusión de un contrato que, en ese momento, no quieren o no pueden celebrar en forma definitiva”.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partes buscan realizar un contrato definitivo, por lo que la opción siempre será un precontrato con las características propias de su naturaleza.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 regulación (de la opción) es diferente de la compraventa programada.</a:t>
            </a:r>
            <a:endParaRPr lang="es-CR" sz="2600" dirty="0"/>
          </a:p>
        </p:txBody>
      </p:sp>
    </p:spTree>
    <p:extLst>
      <p:ext uri="{BB962C8B-B14F-4D97-AF65-F5344CB8AC3E}">
        <p14:creationId xmlns:p14="http://schemas.microsoft.com/office/powerpoint/2010/main" val="518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3011BA-4414-E310-72E9-280667972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929" y="280719"/>
            <a:ext cx="4380914" cy="80249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CR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penitenciales: </a:t>
            </a:r>
            <a: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93F4BE-CB0C-A41D-5779-0EC326A07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83213"/>
            <a:ext cx="11887200" cy="5598942"/>
          </a:xfrm>
        </p:spPr>
        <p:txBody>
          <a:bodyPr numCol="1"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No refuerzan el vínculo, sino que lo debilitan.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Constituyen un medio lícito de desistir unilateralmente del contrato.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Las partes se han reservado la facultad de rescindir el convenio por la sola voluntad de cualquiera de ellos.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Son conocidas como “arras de retractación” o “el precio de arrepentimiento”.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26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59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05EB74-E1CE-F94E-AED5-3E949B157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53218"/>
            <a:ext cx="11591779" cy="6414867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Son un castigo para quien desiste de llevar adelante el contrato de opción, pues las pierde.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Cuantificación a priori de la totalidad de los daños y perjuicios. No hay que demostrarlos. </a:t>
            </a:r>
          </a:p>
          <a:p>
            <a:pPr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El acreedor perjudicado no puede optar por la resolución o la ejecución forzosa del contrato.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5345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208F7B-36E8-8323-6AE4-0FF16FAFE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2" y="182880"/>
            <a:ext cx="11760590" cy="6372665"/>
          </a:xfrm>
        </p:spPr>
        <p:txBody>
          <a:bodyPr numCol="1">
            <a:normAutofit/>
          </a:bodyPr>
          <a:lstStyle/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Con la decisión de no cumplir, se extingue el vínculo obligacional y desaparece el contrato. 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Señala la doctrina que si quien desiste es el oferente vendedor, nace la obligación de devolver el monto duplicado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s-CR" sz="26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s-CR" sz="2600" b="0" i="0" u="none" strike="noStrike" kern="1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error no se conviene el doblaje. El arrepentido queda impune. Bastará con devolver el monto recibido. 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Puede ser un buen negocio.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comete una injusticia con el oferente comprador.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647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5A67B-F8EE-7743-83A9-507B69B7B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717452"/>
            <a:ext cx="10874326" cy="5387925"/>
          </a:xfrm>
        </p:spPr>
        <p:txBody>
          <a:bodyPr/>
          <a:lstStyle/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11) El afectado puede reclamar los daños y perjuicios al notario.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12) La causa de esa indemnización es la mala asesoría.  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13) Si hay cumplimiento del contrato hay conversión de la naturaleza de las arras.</a:t>
            </a:r>
          </a:p>
          <a:p>
            <a:pPr algn="just" defTabSz="914400">
              <a:lnSpc>
                <a:spcPct val="200000"/>
              </a:lnSpc>
              <a:buClrTx/>
              <a:buSzPct val="100000"/>
              <a:buFont typeface="Wingdings" pitchFamily="2" charset="2"/>
              <a:buChar char="Ø"/>
              <a:defRPr/>
            </a:pPr>
            <a:r>
              <a:rPr lang="es-CR" sz="2600" kern="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14) Igual sucede con las penales.</a:t>
            </a:r>
            <a:endParaRPr lang="es-CR" sz="2600" kern="1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282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D2592F-21E2-9261-E296-2604854F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790" y="387984"/>
            <a:ext cx="4873283" cy="90096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R" sz="4000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monto de las arras</a:t>
            </a:r>
            <a: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B3B02-9C0F-0624-96AA-989E3C42F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7513"/>
            <a:ext cx="10693400" cy="493888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104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No existe un límite en la cuantificación de las arras, pues hay libertad.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104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2) Por lógica, por equidad y por el principio de racionalidad, hay circunstancias propias de la negociación que obligan a una restricción cuantitativa, para evitar abusos.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226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676F11-5A08-BB46-AA97-5520B41BA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57" y="379829"/>
            <a:ext cx="11226018" cy="580995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104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Si son confirmatorias, no deben constituir una suma que sea muy próxima a la totalidad del precio del objeto contractual.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104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Se pierde el sentido de la garantía y del fortalecimiento del contrato de fondo.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104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Con sumas tan altas, es más práctico y lógico, no convenir en las arras, sino llevar a cabo la firma del contrato definitivo.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411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E64317-09D4-5604-6A99-7D4DA46DC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7" y="114299"/>
            <a:ext cx="11816861" cy="6581923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Si son penales, no deben ser muy cercanas al precio.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No tiene sentido firmar un precontrato con arras que respondan por la indemnización, si el obligado tiene el precio completo o una suma cercana en su poder.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 Es lógico que se firme el contrato definitivo, ya que así paga el precio y recibe el bien.</a:t>
            </a:r>
          </a:p>
        </p:txBody>
      </p:sp>
    </p:spTree>
    <p:extLst>
      <p:ext uri="{BB962C8B-B14F-4D97-AF65-F5344CB8AC3E}">
        <p14:creationId xmlns:p14="http://schemas.microsoft.com/office/powerpoint/2010/main" val="323851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C89F5D-FA16-0144-A881-4D4656A5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7" y="126609"/>
            <a:ext cx="11887200" cy="6443003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9) No tiene sentido entregar una suma inicial para que responda por daños y perjuicios si puede pagar el precio. 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10) Si son penitenciales la cantidad también tiene que ser racional para que satisfaga los daños y perjuicios.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11) En la práctica se usa entregar el 10%.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42107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36C7DD-C67E-C8C7-1FBC-ED55D8D1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51" y="224448"/>
            <a:ext cx="4999894" cy="80249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CR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materia mercantil: </a:t>
            </a:r>
            <a: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CR" kern="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57E9AA-DDF2-6F55-BF51-C1C37AAD8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65" y="1112788"/>
            <a:ext cx="11901269" cy="5745212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Es similar a la civil en el artículo </a:t>
            </a:r>
            <a:r>
              <a:rPr lang="es-CR" sz="2600" b="1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447</a:t>
            </a: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ordena: “Las arras, anticipos y cantidades entregadas en señal de trato, se entenderán recibidas a cuenta del precio, </a:t>
            </a:r>
            <a:r>
              <a:rPr lang="es-CR" sz="2600" u="sng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salvo pacto expreso en contrario</a:t>
            </a: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En ambos artículos se hace mención solamente a las confirmatorias, que se aplican al precio del contrato definitivo.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s-CR" sz="26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En ambas regulaciones ninguno de los contratantes se puede retractar cuando NO son penitenciales. </a:t>
            </a:r>
          </a:p>
        </p:txBody>
      </p:sp>
    </p:spTree>
    <p:extLst>
      <p:ext uri="{BB962C8B-B14F-4D97-AF65-F5344CB8AC3E}">
        <p14:creationId xmlns:p14="http://schemas.microsoft.com/office/powerpoint/2010/main" val="283106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ABFBF6-6186-A520-D92E-28EF1E779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542"/>
            <a:ext cx="12084148" cy="6745458"/>
          </a:xfrm>
        </p:spPr>
        <p:txBody>
          <a:bodyPr>
            <a:normAutofit/>
          </a:bodyPr>
          <a:lstStyle/>
          <a:p>
            <a:pPr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Si se quiere pactar arras diferentes a las confirmatorias, tiene que indicarse expresamente.    </a:t>
            </a:r>
          </a:p>
          <a:p>
            <a:pPr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También en mercantil tenemos una sola norma que, sin decirlo expresamente, regula las tres categorías de esta institución.</a:t>
            </a:r>
          </a:p>
          <a:p>
            <a:pPr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S</a:t>
            </a:r>
            <a:r>
              <a:rPr kumimoji="0" lang="es-CR" sz="26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presta para que por desconocimiento o una mala redacción que hagamos en la contratación, se le otorguen consecuencias diferentes a esta garantía, de las que los firmantes quisieron, con las consecuentes responsabilidades profesionales.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445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82EBCE-7ECC-8748-84ED-6A259A3B5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03200"/>
            <a:ext cx="6321669" cy="63119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_tradnl" sz="4000" b="1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Características de la opción</a:t>
            </a:r>
            <a:r>
              <a:rPr lang="es-ES_tradnl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D641B1-AEAF-854A-AC4F-98BE74BB5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994410"/>
            <a:ext cx="11475720" cy="5660390"/>
          </a:xfrm>
        </p:spPr>
        <p:txBody>
          <a:bodyPr numCol="1"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CR" sz="26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Puede ser unilateral o sinalagmática.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Puede ser onerosa. El oferente vendedor recibe al inicio una suma de dinero por su oferta y por la exclusividad.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El monto que se recibe es conocido como “arras”, “señal de trato”, “anticipo” o “adelanto”.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endParaRPr lang="es-ES_tradnl" sz="2600" kern="100" spc="-15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85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C1FDF-22A4-0D76-8B90-0F98F4762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49" y="316523"/>
            <a:ext cx="6631745" cy="73977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R" sz="4000" b="1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Acuerdo expreso de las arras</a:t>
            </a:r>
            <a:r>
              <a:rPr lang="es-CR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CR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1D1FCF-5E63-4361-AC3E-FBE57218D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63" y="1329982"/>
            <a:ext cx="11985674" cy="469098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1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Se tiene que acordar las confirmatorias, o las penales o las penitenciales. </a:t>
            </a:r>
          </a:p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1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Si no se dice expresamente, la norma presume que son parte del precio</a:t>
            </a:r>
            <a:r>
              <a:rPr lang="es-CR" sz="31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1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Son confirmatorias. Ejecución o resolució</a:t>
            </a:r>
            <a:r>
              <a:rPr lang="es-CR" sz="31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n. </a:t>
            </a:r>
            <a:r>
              <a:rPr lang="es-CR" sz="31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Daños y perjuicios. </a:t>
            </a:r>
          </a:p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1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</a:t>
            </a:r>
            <a:r>
              <a:rPr lang="es-CR" sz="3100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 estructura de la norma enfáticamente ordena “salvo pacto en contrario”.</a:t>
            </a:r>
          </a:p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32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Cautela en la redacción del convenio. </a:t>
            </a:r>
          </a:p>
          <a:p>
            <a:pPr algn="just">
              <a:lnSpc>
                <a:spcPct val="2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endParaRPr lang="es-CR" sz="31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7777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53F311-CF85-1240-AB96-ED600D707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2" y="309489"/>
            <a:ext cx="11732456" cy="6175717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El error trae consecuencias jurídicas y económicas.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 Las partes no han querido esos efectos.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 Mejor pactar que si hay cumplimiento, hay conversión.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9) El afectado tiene derecho a cobrar al notario la indemnización.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2449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58731E-D27B-0EC4-8AC3-A632C9265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77" y="175846"/>
            <a:ext cx="7561093" cy="7957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Consecuencias indemnizatorias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dirty="0"/>
              <a:t/>
            </a:r>
            <a:br>
              <a:rPr lang="es-MX" dirty="0"/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664A6B-1A53-93C5-0A23-1B09A8DE7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535" y="1104110"/>
            <a:ext cx="11830929" cy="5578044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MX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responsabilidad es derivada de la relación obligacional del abogado con su cliente. El convenio generalmente es verbal. 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MX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 civil contractual: Artículo 702: “</a:t>
            </a:r>
            <a:r>
              <a:rPr lang="es-ES_tradnl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deudor que falte al cumplimiento de su obligación sea en la sustancia, sea en el modo, será responsable por el mismo hecho de los daños y perjuicios que ocasione a su acreedor, a no ser que la falta provenga de hecho de éste, fuerza mayor o caso fortuito”.</a:t>
            </a:r>
          </a:p>
          <a:p>
            <a:pPr algn="just">
              <a:lnSpc>
                <a:spcPct val="200000"/>
              </a:lnSpc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CR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2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2763BD-4550-CD40-893D-E6B4C6F4B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211015"/>
            <a:ext cx="11690252" cy="5655214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Sanciones del Código Notarial: Suspensión de 6 meses: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Artículo 144 b) Autorizar actos o contratos ilegales o ineficaces.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145 a) Cuando su actuación produzca daños y perjuicios.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145 c): Si la ineficacia o nulidad de un instrumento público se debe a impericia, descuido o negligencia atribuible a ellos. </a:t>
            </a:r>
          </a:p>
        </p:txBody>
      </p:sp>
    </p:spTree>
    <p:extLst>
      <p:ext uri="{BB962C8B-B14F-4D97-AF65-F5344CB8AC3E}">
        <p14:creationId xmlns:p14="http://schemas.microsoft.com/office/powerpoint/2010/main" val="29513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62F0F8-570E-A846-9E10-C8141F8A0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422031"/>
            <a:ext cx="10818056" cy="5978769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Sanciones del Colegio de Abogados: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Código de  Deberes Jurídicos,  Morales y Éticos del Profesional en  Derecho: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Artículo 86: El Colegio impondrá la  sanción  considerando  las circunstancias del caso, los antecedentes  del (la) profesional acusado (a), el daño y los perjuicios  causados…”</a:t>
            </a:r>
            <a:endParaRPr lang="es-C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3659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8E8682-7435-15B9-68BC-3CD905562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718205"/>
            <a:ext cx="10515600" cy="5421589"/>
          </a:xfrm>
        </p:spPr>
        <p:txBody>
          <a:bodyPr/>
          <a:lstStyle/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 </a:t>
            </a:r>
          </a:p>
          <a:p>
            <a:pPr marL="0" indent="0" algn="ctr">
              <a:buNone/>
            </a:pP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SU ATENCIÓN</a:t>
            </a:r>
            <a:endParaRPr lang="es-CR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871798-87CD-6B42-BFE1-D02FD0DD4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70" y="171450"/>
            <a:ext cx="11510010" cy="6515099"/>
          </a:xfrm>
        </p:spPr>
        <p:txBody>
          <a:bodyPr>
            <a:normAutofit/>
          </a:bodyPr>
          <a:lstStyle/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En tesis de principio, en caso de que el oferente comprador no acepte, pierde las arras.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Si es aceptada la oferta dentro del plazo estipulado, se computa como parte del precio.</a:t>
            </a:r>
            <a:endParaRPr lang="es-CR" sz="2600" kern="1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El oferente vendedor mantiene la posesión del bien. </a:t>
            </a:r>
          </a:p>
          <a:p>
            <a:pPr lvl="0" algn="just" defTabSz="914400">
              <a:lnSpc>
                <a:spcPct val="20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26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7)Puede ser gratuita.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126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354565-8825-EDCF-9774-5E5FF7045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745"/>
            <a:ext cx="12192000" cy="6576255"/>
          </a:xfrm>
        </p:spPr>
        <p:txBody>
          <a:bodyPr numCol="1">
            <a:normAutofit fontScale="25000" lnSpcReduction="20000"/>
          </a:bodyPr>
          <a:lstStyle/>
          <a:p>
            <a:pPr lvl="0" algn="just" defTabSz="914400">
              <a:lnSpc>
                <a:spcPct val="220000"/>
              </a:lnSpc>
              <a:buClrTx/>
              <a:buSzTx/>
              <a:buFont typeface="Wingdings" pitchFamily="2" charset="2"/>
              <a:buChar char="Ø"/>
              <a:defRPr/>
            </a:pPr>
            <a:r>
              <a:rPr lang="es-ES_tradnl" sz="104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8)Tiene efectos personales. Uno se compromete a mantener su oferta durante un cierto plazo.</a:t>
            </a:r>
            <a:r>
              <a:rPr lang="es-CR" sz="104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_tradnl" sz="10400" kern="100" spc="-15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Otro se obliga a decidir si acepta o no. E</a:t>
            </a:r>
            <a:r>
              <a:rPr lang="es-CR" sz="10400" kern="1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 facultativa.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104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9) Si hay aceptación (dentro del plazo) se configura el contrato definitivo</a:t>
            </a: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es-ES_tradnl" sz="104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Se proyectan o preparan las características del contrato propuesto.</a:t>
            </a:r>
          </a:p>
          <a:p>
            <a:pPr algn="just">
              <a:lnSpc>
                <a:spcPct val="22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11) </a:t>
            </a:r>
            <a:r>
              <a:rPr lang="es-ES_tradnl" sz="104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la oferta </a:t>
            </a:r>
            <a:r>
              <a:rPr lang="es-ES_tradnl" sz="104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aceptada</a:t>
            </a:r>
            <a:r>
              <a:rPr lang="es-ES_tradnl" sz="10400" kern="100" spc="-15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en el contrato de compraventa, se repiten las cláusulas del precontrato.</a:t>
            </a:r>
            <a:endParaRPr lang="es-CR" sz="10400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334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C01FB7-3F13-3E46-8B1D-D7D7BB55D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589" y="160421"/>
            <a:ext cx="11726779" cy="6697578"/>
          </a:xfrm>
        </p:spPr>
        <p:txBody>
          <a:bodyPr/>
          <a:lstStyle/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12) Momentáneamente no se puede o no se 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quiere celebrar el contrato definitivo.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13) </a:t>
            </a:r>
            <a:r>
              <a:rPr lang="es-MX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se estipula el acuerdo definitivo de cosa y precio ya que esto se lleva a cabo cuando el optante comprador acepta.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ES_tradnl" sz="2600" kern="100" spc="-15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14) Sus </a:t>
            </a: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efectos son provisionales.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es-CR" sz="2600" kern="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15) El plazo de la opción, por su naturaleza, es corto.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467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{B714F594-009A-4F43-BD22-D177B3EE1437}tf10001060</Template>
  <TotalTime>1528</TotalTime>
  <Words>4015</Words>
  <Application>Microsoft Office PowerPoint</Application>
  <PresentationFormat>Panorámica</PresentationFormat>
  <Paragraphs>285</Paragraphs>
  <Slides>65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72" baseType="lpstr">
      <vt:lpstr>Arial</vt:lpstr>
      <vt:lpstr>Calibri</vt:lpstr>
      <vt:lpstr>Times New Roman</vt:lpstr>
      <vt:lpstr>Trebuchet MS</vt:lpstr>
      <vt:lpstr>Wingdings</vt:lpstr>
      <vt:lpstr>Wingdings 3</vt:lpstr>
      <vt:lpstr>Faceta</vt:lpstr>
      <vt:lpstr>Presentación de PowerPoint</vt:lpstr>
      <vt:lpstr>¿Opción o compraventa?           Artículo 1054 </vt:lpstr>
      <vt:lpstr>Presentación de PowerPoint</vt:lpstr>
      <vt:lpstr>Presentación de PowerPoint</vt:lpstr>
      <vt:lpstr>Presentación de PowerPoint</vt:lpstr>
      <vt:lpstr>Características de la opción:</vt:lpstr>
      <vt:lpstr>Presentación de PowerPoint</vt:lpstr>
      <vt:lpstr>Presentación de PowerPoint</vt:lpstr>
      <vt:lpstr>Presentación de PowerPoint</vt:lpstr>
      <vt:lpstr>Compraventa requisitos: </vt:lpstr>
      <vt:lpstr>Errores que se cometen: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de mal praxis Contrato de Opción de Compraventa de un Inmueble </vt:lpstr>
      <vt:lpstr>Presentación de PowerPoint</vt:lpstr>
      <vt:lpstr>Presentación de PowerPoint</vt:lpstr>
      <vt:lpstr>Presentación de PowerPoint</vt:lpstr>
      <vt:lpstr>Obligaciones del oferente comprador: </vt:lpstr>
      <vt:lpstr>Presentación de PowerPoint</vt:lpstr>
      <vt:lpstr>Consecuencias de los errores del pacto y de su ejecución: </vt:lpstr>
      <vt:lpstr>Presentación de PowerPoint</vt:lpstr>
      <vt:lpstr>Problemas generados por los errores: </vt:lpstr>
      <vt:lpstr>Presentación de PowerPoint</vt:lpstr>
      <vt:lpstr>Presentación de PowerPoint</vt:lpstr>
      <vt:lpstr>Comentarios al contrato mal hecho: </vt:lpstr>
      <vt:lpstr>Presentación de PowerPoint</vt:lpstr>
      <vt:lpstr>Presentación de PowerPoint</vt:lpstr>
      <vt:lpstr>Excepción de nulidad</vt:lpstr>
      <vt:lpstr>Presentación de PowerPoint</vt:lpstr>
      <vt:lpstr>Presentación de PowerPoint</vt:lpstr>
      <vt:lpstr>Presentación de PowerPoint</vt:lpstr>
      <vt:lpstr>Sentencia # 100 Sala Primera, a las 9:50 horas del 30 de setiembre de 1996.  </vt:lpstr>
      <vt:lpstr>Presentación de PowerPoint</vt:lpstr>
      <vt:lpstr>Presentación de PowerPoint</vt:lpstr>
      <vt:lpstr>Presentación de PowerPoint</vt:lpstr>
      <vt:lpstr>OTRO ERROR CON LA GARANTÍA </vt:lpstr>
      <vt:lpstr>Presentación de PowerPoint</vt:lpstr>
      <vt:lpstr>Presentación de PowerPoint</vt:lpstr>
      <vt:lpstr>Las confirmatorias:  </vt:lpstr>
      <vt:lpstr>Presentación de PowerPoint</vt:lpstr>
      <vt:lpstr>Las penales:  </vt:lpstr>
      <vt:lpstr>Presentación de PowerPoint</vt:lpstr>
      <vt:lpstr>Las penitenciales:  </vt:lpstr>
      <vt:lpstr>Presentación de PowerPoint</vt:lpstr>
      <vt:lpstr>Presentación de PowerPoint</vt:lpstr>
      <vt:lpstr>Presentación de PowerPoint</vt:lpstr>
      <vt:lpstr>El monto de las arras </vt:lpstr>
      <vt:lpstr>Presentación de PowerPoint</vt:lpstr>
      <vt:lpstr>Presentación de PowerPoint</vt:lpstr>
      <vt:lpstr>Presentación de PowerPoint</vt:lpstr>
      <vt:lpstr>En materia mercantil:  </vt:lpstr>
      <vt:lpstr>Presentación de PowerPoint</vt:lpstr>
      <vt:lpstr>Acuerdo expreso de las arras </vt:lpstr>
      <vt:lpstr>Presentación de PowerPoint</vt:lpstr>
      <vt:lpstr>Consecuencias indemnizatorias: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Montero Piña</dc:creator>
  <cp:lastModifiedBy>wramirezd@hotmail.com</cp:lastModifiedBy>
  <cp:revision>37</cp:revision>
  <dcterms:created xsi:type="dcterms:W3CDTF">2023-06-02T22:34:56Z</dcterms:created>
  <dcterms:modified xsi:type="dcterms:W3CDTF">2023-06-22T02:28:49Z</dcterms:modified>
</cp:coreProperties>
</file>